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6"/>
  </p:notesMasterIdLst>
  <p:sldIdLst>
    <p:sldId id="256" r:id="rId5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s-MX" sz="4400" b="0" strike="noStrike" spc="-1">
                <a:latin typeface="Arial" panose="020B0604020202020204"/>
              </a:rPr>
              <a:t>Pulse para desplazar la página</a:t>
            </a:r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p>
            <a:r>
              <a:rPr lang="es-MX" sz="2000" b="0" strike="noStrike" spc="-1">
                <a:latin typeface="Arial" panose="020B0604020202020204"/>
              </a:rPr>
              <a:t>Pulse para editar el formato de las notas</a:t>
            </a:r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r>
              <a:rPr lang="es-MX" sz="1400" b="0" strike="noStrike" spc="-1">
                <a:latin typeface="Times New Roman" panose="02020603050405020304"/>
              </a:rPr>
              <a:t> </a:t>
            </a:r>
            <a:endParaRPr lang="es-MX" sz="1400" b="0" strike="noStrike" spc="-1">
              <a:latin typeface="Times New Roman" panose="02020603050405020304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s-MX" sz="1400" b="0" strike="noStrike" spc="-1">
                <a:latin typeface="Times New Roman" panose="02020603050405020304"/>
              </a:rPr>
              <a:t> </a:t>
            </a:r>
            <a:endParaRPr lang="es-MX" sz="1400" b="0" strike="noStrike" spc="-1">
              <a:latin typeface="Times New Roman" panose="02020603050405020304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r>
              <a:rPr lang="es-MX" sz="1400" b="0" strike="noStrike" spc="-1">
                <a:latin typeface="Times New Roman" panose="02020603050405020304"/>
              </a:rPr>
              <a:t> </a:t>
            </a:r>
            <a:endParaRPr lang="es-MX" sz="1400" b="0" strike="noStrike" spc="-1">
              <a:latin typeface="Times New Roman" panose="02020603050405020304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5872FE6F-9997-4909-BCE9-D06F4B155C45}" type="slidenum">
              <a:rPr lang="es-MX" sz="1400" b="0" strike="noStrike" spc="-1">
                <a:latin typeface="Times New Roman" panose="02020603050405020304"/>
              </a:rPr>
            </a:fld>
            <a:endParaRPr lang="es-MX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r">
              <a:lnSpc>
                <a:spcPct val="100000"/>
              </a:lnSpc>
            </a:pPr>
            <a:fld id="{D395336B-F6BF-4070-9C88-B80289A806F5}" type="slidenum">
              <a:rPr lang="es-MX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s-MX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Formula 7"/>
              <p:cNvSpPr txBox="1"/>
              <p:nvPr/>
            </p:nvSpPr>
            <p:spPr>
              <a:xfrm>
                <a:off x="2877120" y="4084560"/>
                <a:ext cx="2180520" cy="298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∀</m:t>
                    </m:r>
                    <m:r>
                      <m:t>𝑖</m:t>
                    </m:r>
                    <m:r>
                      <m:t>,</m:t>
                    </m:r>
                    <m:r>
                      <m:t>𝑗</m:t>
                    </m:r>
                    <m:sSub>
                      <m:e>
                        <m:r>
                          <m:t>𝑛𝑜</m:t>
                        </m:r>
                      </m:e>
                      <m:sub>
                        <m:r>
                          <m:t>𝑎𝑡𝑎𝑐𝑎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>𝑄</m:t>
                            </m:r>
                          </m:e>
                          <m:sub>
                            <m:r>
                              <m:t>𝑖</m:t>
                            </m:r>
                          </m:sub>
                        </m:sSub>
                        <m:r>
                          <m:t>,</m:t>
                        </m:r>
                        <m:sSub>
                          <m:e>
                            <m:r>
                              <m:t>𝑄</m:t>
                            </m:r>
                          </m:e>
                          <m:sub>
                            <m:r>
                              <m:t>𝑗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250" name="PlaceHolder 1"/>
              <p:cNvSpPr>
                <a:spLocks noGrp="1"/>
              </p:cNvSpPr>
              <p:nvPr>
                <p:ph type="sldImg"/>
              </p:nvPr>
            </p:nvSpPr>
            <p:spPr>
              <a:xfrm>
                <a:off x="1371600" y="1143000"/>
                <a:ext cx="4114080" cy="3085560"/>
              </a:xfrm>
              <a:prstGeom prst="rect">
                <a:avLst/>
              </a:prstGeom>
            </p:spPr>
          </p:sp>
        </mc:Fallback>
      </mc:AlternateContent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En muchos problemas no se sabe cuál formulación del problema es mejor hasta probarlas.</a:t>
            </a: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En este caso, es mejor el segundo por la manera en como codifica el problema.</a:t>
            </a:r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r">
              <a:lnSpc>
                <a:spcPct val="100000"/>
              </a:lnSpc>
            </a:pPr>
            <a:fld id="{384DCD1C-130E-41B4-A3B0-16D04301D7F6}" type="slidenum">
              <a:rPr lang="es-MX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s-MX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Variable en las esquinas</a:t>
            </a: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Intersecciones adyacentes imponen restricciones</a:t>
            </a: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La solución del CSP son todas las interpretaciones posibles de la figura en 3 dimensiones.</a:t>
            </a:r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r">
              <a:lnSpc>
                <a:spcPct val="100000"/>
              </a:lnSpc>
            </a:pPr>
            <a:fld id="{EC9D0E26-0A3E-44A8-8456-D1B5841D83A8}" type="slidenum">
              <a:rPr lang="es-MX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s-MX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Curso solo Variables discretas y dominios finitos</a:t>
            </a:r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r">
              <a:lnSpc>
                <a:spcPct val="100000"/>
              </a:lnSpc>
            </a:pPr>
            <a:fld id="{3106B8B5-AB8F-486C-843F-5C12CF1749F2}" type="slidenum">
              <a:rPr lang="es-MX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s-MX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En horarios: Apuesto a que, si son estudiantes de la UNAM, cada nuevo semestre resuelven este problema tan difícil</a:t>
            </a: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r>
              <a:rPr lang="es-MX" sz="2000" b="0" strike="noStrike" spc="-1">
                <a:latin typeface="Arial" panose="020B0604020202020204"/>
              </a:rPr>
              <a:t>Por supuesto, en el mundo real, hay muchos problemas que involucran variables de valores reales.  Estos utilizan otras estrategias como programación lineal o el problema es discretizado. </a:t>
            </a:r>
            <a:endParaRPr lang="es-MX" sz="2000" b="0" strike="noStrike" spc="-1">
              <a:latin typeface="Arial" panose="020B0604020202020204"/>
            </a:endParaRPr>
          </a:p>
          <a:p>
            <a:pPr marL="215900" indent="-215900">
              <a:lnSpc>
                <a:spcPct val="100000"/>
              </a:lnSpc>
            </a:pPr>
            <a:endParaRPr lang="es-MX" sz="2000" b="0" strike="noStrike" spc="-1">
              <a:latin typeface="Arial" panose="020B0604020202020204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r">
              <a:lnSpc>
                <a:spcPct val="100000"/>
              </a:lnSpc>
            </a:pPr>
            <a:fld id="{ACE93E7A-17DC-4FF7-A154-2890A760D3F9}" type="slidenum">
              <a:rPr lang="es-MX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es-MX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s-MX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458440" y="210960"/>
            <a:ext cx="6245280" cy="927720"/>
          </a:xfrm>
          <a:prstGeom prst="rect">
            <a:avLst/>
          </a:prstGeom>
        </p:spPr>
        <p:txBody>
          <a:bodyPr lIns="0" tIns="0" rIns="0" bIns="0" anchor="ctr"/>
          <a:p>
            <a:r>
              <a:rPr lang="es-MX" sz="1800" b="0" strike="noStrike" spc="-1">
                <a:latin typeface="Arial" panose="020B0604020202020204"/>
              </a:rPr>
              <a:t>Pulse para editar el formato del texto de título</a:t>
            </a: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3200" b="0" strike="noStrike" spc="-1">
                <a:latin typeface="Arial" panose="020B0604020202020204"/>
              </a:rPr>
              <a:t>Pulse para editar el formato de esquema del texto</a:t>
            </a:r>
            <a:endParaRPr lang="es-MX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800" b="0" strike="noStrike" spc="-1">
                <a:latin typeface="Arial" panose="020B0604020202020204"/>
              </a:rPr>
              <a:t>Segundo nivel del esquema</a:t>
            </a:r>
            <a:endParaRPr lang="es-MX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400" b="0" strike="noStrike" spc="-1">
                <a:latin typeface="Arial" panose="020B0604020202020204"/>
              </a:rPr>
              <a:t>Tercer nivel del esquema</a:t>
            </a:r>
            <a:endParaRPr lang="es-MX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000" b="0" strike="noStrike" spc="-1">
                <a:latin typeface="Arial" panose="020B0604020202020204"/>
              </a:rPr>
              <a:t>Cuarto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Quinto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Sexto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Séptimo nivel del esquema</a:t>
            </a:r>
            <a:endParaRPr lang="es-MX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s-MX" sz="4400" b="0" strike="noStrike" spc="-1">
                <a:latin typeface="Arial" panose="020B0604020202020204"/>
              </a:rPr>
              <a:t>Pulse para editar el formato del texto de título</a:t>
            </a:r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3200" b="0" strike="noStrike" spc="-1">
                <a:latin typeface="Arial" panose="020B0604020202020204"/>
              </a:rPr>
              <a:t>Pulse para editar el formato de esquema del texto</a:t>
            </a:r>
            <a:endParaRPr lang="es-MX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800" b="0" strike="noStrike" spc="-1">
                <a:latin typeface="Arial" panose="020B0604020202020204"/>
              </a:rPr>
              <a:t>Segundo nivel del esquema</a:t>
            </a:r>
            <a:endParaRPr lang="es-MX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400" b="0" strike="noStrike" spc="-1">
                <a:latin typeface="Arial" panose="020B0604020202020204"/>
              </a:rPr>
              <a:t>Tercer nivel del esquema</a:t>
            </a:r>
            <a:endParaRPr lang="es-MX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000" b="0" strike="noStrike" spc="-1">
                <a:latin typeface="Arial" panose="020B0604020202020204"/>
              </a:rPr>
              <a:t>Cuarto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Quinto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Sexto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Séptimo nivel del esquema</a:t>
            </a:r>
            <a:endParaRPr lang="es-MX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s-MX" sz="4400" b="0" strike="noStrike" spc="-1">
                <a:latin typeface="Arial" panose="020B0604020202020204"/>
              </a:rPr>
              <a:t>Pulse para editar el formato del texto de título</a:t>
            </a:r>
            <a:endParaRPr lang="es-MX" sz="4400" b="0" strike="noStrike" spc="-1"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3200" b="0" strike="noStrike" spc="-1">
                <a:latin typeface="Arial" panose="020B0604020202020204"/>
              </a:rPr>
              <a:t>Pulse para editar el formato de esquema del texto</a:t>
            </a:r>
            <a:endParaRPr lang="es-MX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800" b="0" strike="noStrike" spc="-1">
                <a:latin typeface="Arial" panose="020B0604020202020204"/>
              </a:rPr>
              <a:t>Segundo nivel del esquema</a:t>
            </a:r>
            <a:endParaRPr lang="es-MX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400" b="0" strike="noStrike" spc="-1">
                <a:latin typeface="Arial" panose="020B0604020202020204"/>
              </a:rPr>
              <a:t>Tercer nivel del esquema</a:t>
            </a:r>
            <a:endParaRPr lang="es-MX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s-MX" sz="2000" b="0" strike="noStrike" spc="-1">
                <a:latin typeface="Arial" panose="020B0604020202020204"/>
              </a:rPr>
              <a:t>Cuarto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Quinto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Sexto nivel del esquema</a:t>
            </a:r>
            <a:endParaRPr lang="es-MX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s-MX" sz="2000" b="0" strike="noStrike" spc="-1">
                <a:latin typeface="Arial" panose="020B0604020202020204"/>
              </a:rPr>
              <a:t>Séptimo nivel del esquema</a:t>
            </a:r>
            <a:endParaRPr lang="es-MX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tiff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152440" y="1463040"/>
            <a:ext cx="5274720" cy="1589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90000"/>
              </a:lnSpc>
            </a:pPr>
            <a:r>
              <a:rPr lang="es-MX" sz="4000" b="0" strike="noStrike" spc="-1">
                <a:solidFill>
                  <a:srgbClr val="FFFFFF"/>
                </a:solidFill>
                <a:latin typeface="Bauhaus 93"/>
              </a:rPr>
              <a:t>Constraint Satisfaction Problems</a:t>
            </a:r>
            <a:endParaRPr lang="es-MX" sz="4000" b="0" strike="noStrike" spc="-1">
              <a:latin typeface="Arial" panose="020B0604020202020204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278800" y="3193200"/>
            <a:ext cx="4683960" cy="1420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s-MX" sz="2400" b="0" strike="noStrike" spc="-1">
                <a:solidFill>
                  <a:srgbClr val="808080"/>
                </a:solidFill>
                <a:latin typeface="Century Gothic"/>
              </a:rPr>
              <a:t>CSPs: Problemas de satisfacción de restricciones</a:t>
            </a:r>
            <a:endParaRPr lang="es-MX" sz="2400" b="0" strike="noStrike" spc="-1">
              <a:latin typeface="Arial" panose="020B0604020202020204"/>
            </a:endParaRPr>
          </a:p>
        </p:txBody>
      </p:sp>
      <p:pic>
        <p:nvPicPr>
          <p:cNvPr id="122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71760" y="4310280"/>
            <a:ext cx="4298400" cy="2848680"/>
          </a:xfrm>
          <a:prstGeom prst="rect">
            <a:avLst/>
          </a:prstGeom>
          <a:ln>
            <a:noFill/>
          </a:ln>
        </p:spPr>
      </p:pic>
      <p:pic>
        <p:nvPicPr>
          <p:cNvPr id="1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938360" y="4701240"/>
            <a:ext cx="1548360" cy="232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¿Solución?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645920" y="1786680"/>
            <a:ext cx="6773040" cy="444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latin typeface="Century Gothic"/>
              </a:rPr>
              <a:t> </a:t>
            </a:r>
            <a:endParaRPr lang="es-MX" sz="2100" b="0" strike="noStrike" spc="-1">
              <a:latin typeface="Arial" panose="020B0604020202020204"/>
            </a:endParaRPr>
          </a:p>
        </p:txBody>
      </p:sp>
      <p:pic>
        <p:nvPicPr>
          <p:cNvPr id="15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35240" y="3274560"/>
            <a:ext cx="3494880" cy="289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N-reinas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1327680" y="1680840"/>
            <a:ext cx="4911840" cy="2283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just"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¿Problema?</a:t>
            </a:r>
            <a:endParaRPr lang="es-MX" sz="1800" b="0" strike="noStrike" spc="-1">
              <a:latin typeface="Arial" panose="020B0604020202020204"/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Se tiene un tablero de </a:t>
            </a:r>
            <a:r>
              <a:rPr lang="es-MX" sz="18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nxn</a:t>
            </a: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dimensiones. Se desean colocar n reinas de tal manera que no amenacen entre si.</a:t>
            </a:r>
            <a:b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</a:br>
            <a:b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</a:b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lang="es-MX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1327680" y="2642040"/>
            <a:ext cx="6980400" cy="279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just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Variables: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Dominio: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Restricciones: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</p:txBody>
      </p:sp>
      <p:pic>
        <p:nvPicPr>
          <p:cNvPr id="157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6240240" y="1580400"/>
            <a:ext cx="2323440" cy="236160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3801960" y="3266640"/>
                <a:ext cx="540360" cy="39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𝑋</m:t>
                        </m:r>
                      </m:e>
                      <m:sub>
                        <m:r>
                          <m:t>𝑖</m:t>
                        </m:r>
                        <m:r>
                          <m:t>𝑗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159" name="CustomShape 5"/>
              <p:cNvSpPr/>
              <p:nvPr/>
            </p:nvSpPr>
            <p:spPr>
              <a:xfrm>
                <a:off x="3452760" y="4221000"/>
                <a:ext cx="1238400" cy="36864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s-MX" sz="1800" b="0" strike="noStrike" spc="-1">
                    <a:solidFill>
                      <a:srgbClr val="000000"/>
                    </a:solidFill>
                    <a:latin typeface="Calibri" panose="020F0502020204030204"/>
                    <a:ea typeface="DejaVu Sans"/>
                  </a:rPr>
                  <a:t> </a:t>
                </a:r>
                <a:endParaRPr lang="es-MX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160" name="CustomShape 6"/>
          <p:cNvSpPr/>
          <p:nvPr/>
        </p:nvSpPr>
        <p:spPr>
          <a:xfrm>
            <a:off x="1429920" y="5166720"/>
            <a:ext cx="457128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457200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61" name="CustomShape 7"/>
          <p:cNvSpPr/>
          <p:nvPr/>
        </p:nvSpPr>
        <p:spPr>
          <a:xfrm>
            <a:off x="1429920" y="5166720"/>
            <a:ext cx="4571280" cy="1368000"/>
          </a:xfrm>
          <a:prstGeom prst="rect">
            <a:avLst/>
          </a:prstGeom>
          <a:blipFill rotWithShape="0">
            <a:blip r:embed="rId3"/>
            <a:stretch>
              <a:fillRect r="-2391" b="-2191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 </a:t>
            </a: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6552720" y="5352120"/>
            <a:ext cx="1348920" cy="7952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 </a:t>
            </a:r>
            <a:endParaRPr lang="es-MX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N-reinas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327680" y="1345680"/>
            <a:ext cx="6980400" cy="279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just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Variables: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Dominio: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Restricciones: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</p:txBody>
      </p:sp>
      <p:sp>
        <p:nvSpPr>
          <p:cNvPr id="165" name="CustomShape 3"/>
          <p:cNvSpPr/>
          <p:nvPr/>
        </p:nvSpPr>
        <p:spPr>
          <a:xfrm>
            <a:off x="3540240" y="1944360"/>
            <a:ext cx="549360" cy="399240"/>
          </a:xfrm>
          <a:prstGeom prst="rect">
            <a:avLst/>
          </a:prstGeom>
          <a:blipFill rotWithShape="0">
            <a:blip r:embed="rId1"/>
            <a:stretch>
              <a:fillRect b="-10517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 </a:t>
            </a:r>
            <a:endParaRPr lang="es-MX" sz="1800" b="0" strike="noStrike" spc="-1">
              <a:latin typeface="Arial" panose="020B0604020202020204"/>
            </a:endParaRPr>
          </a:p>
        </p:txBody>
      </p:sp>
      <p:pic>
        <p:nvPicPr>
          <p:cNvPr id="166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721120" y="1580400"/>
            <a:ext cx="2971080" cy="2361600"/>
          </a:xfrm>
          <a:prstGeom prst="rect">
            <a:avLst/>
          </a:prstGeom>
          <a:ln>
            <a:noFill/>
          </a:ln>
        </p:spPr>
      </p:pic>
      <p:sp>
        <p:nvSpPr>
          <p:cNvPr id="167" name="CustomShape 4"/>
          <p:cNvSpPr/>
          <p:nvPr/>
        </p:nvSpPr>
        <p:spPr>
          <a:xfrm>
            <a:off x="2817000" y="3029760"/>
            <a:ext cx="2000520" cy="368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 </a:t>
            </a: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3929760" y="4637520"/>
            <a:ext cx="73800" cy="1370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 algn="ctr">
              <a:lnSpc>
                <a:spcPct val="100000"/>
              </a:lnSpc>
            </a:pPr>
            <a:br/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.</a:t>
            </a:r>
            <a:b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</a:b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.</a:t>
            </a:r>
            <a:b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</a:b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.</a:t>
            </a:r>
            <a:b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</a:b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2566440" y="4637520"/>
            <a:ext cx="2800800" cy="1107360"/>
          </a:xfrm>
          <a:prstGeom prst="rect">
            <a:avLst/>
          </a:prstGeom>
          <a:blipFill rotWithShape="0">
            <a:blip r:embed="rId4"/>
            <a:stretch>
              <a:fillRect b="-12103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 </a:t>
            </a:r>
            <a:endParaRPr lang="es-MX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Grafo de restricciones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645920" y="1786680"/>
            <a:ext cx="6773040" cy="44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Century Gothic"/>
              <a:buChar char="→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Se suele dibujar el grafo asociado con el problema</a:t>
            </a:r>
            <a:br>
              <a:rPr lang="es-MX" sz="2100" b="0" strike="noStrike" spc="-1">
                <a:solidFill>
                  <a:srgbClr val="595959"/>
                </a:solidFill>
                <a:latin typeface="Century Gothic"/>
              </a:rPr>
            </a:b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 </a:t>
            </a:r>
            <a:endParaRPr lang="es-MX" sz="21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7030A0"/>
              </a:buClr>
              <a:buFont typeface="Century Gothic"/>
              <a:buChar char="→"/>
            </a:pPr>
            <a:r>
              <a:rPr lang="es-MX" sz="2100" b="0" strike="noStrike" spc="-1">
                <a:solidFill>
                  <a:srgbClr val="7030A0"/>
                </a:solidFill>
                <a:latin typeface="Century Gothic"/>
              </a:rPr>
              <a:t>Arcos: </a:t>
            </a: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Representan la existencia de restricciones.</a:t>
            </a:r>
            <a:br>
              <a:rPr lang="es-MX" sz="2100" b="0" strike="noStrike" spc="-1">
                <a:solidFill>
                  <a:srgbClr val="595959"/>
                </a:solidFill>
                <a:latin typeface="Century Gothic"/>
              </a:rPr>
            </a:b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 </a:t>
            </a:r>
            <a:endParaRPr lang="es-MX" sz="21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70AD47"/>
              </a:buClr>
              <a:buFont typeface="Century Gothic"/>
              <a:buChar char="→"/>
            </a:pPr>
            <a:r>
              <a:rPr lang="es-MX" sz="2100" b="0" strike="noStrike" spc="-1">
                <a:solidFill>
                  <a:srgbClr val="70AD47"/>
                </a:solidFill>
                <a:latin typeface="Century Gothic"/>
              </a:rPr>
              <a:t>Nodos:</a:t>
            </a: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 Representan las variables</a:t>
            </a:r>
            <a:br>
              <a:rPr lang="es-MX" sz="2100" b="0" strike="noStrike" spc="-1">
                <a:solidFill>
                  <a:srgbClr val="595959"/>
                </a:solidFill>
                <a:latin typeface="Century Gothic"/>
              </a:rPr>
            </a:b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 </a:t>
            </a:r>
            <a:endParaRPr lang="es-MX" sz="2100" b="0" strike="noStrike" spc="-1">
              <a:latin typeface="Arial" panose="020B0604020202020204"/>
            </a:endParaRPr>
          </a:p>
          <a:p>
            <a:pPr marL="635" indent="0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Century Gothic"/>
              <a:buNone/>
            </a:pPr>
            <a:r>
              <a:rPr lang="es-MX" sz="1800" b="0" strike="noStrike" spc="-1">
                <a:solidFill>
                  <a:srgbClr val="FF0000"/>
                </a:solidFill>
                <a:latin typeface="Century Gothic"/>
              </a:rPr>
              <a:t>.</a:t>
            </a:r>
            <a:endParaRPr lang="es-MX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Sudoku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401720" y="1786680"/>
            <a:ext cx="4017240" cy="444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latin typeface="Century Gothic"/>
              </a:rPr>
              <a:t> </a:t>
            </a:r>
            <a:endParaRPr lang="es-MX" sz="2100" b="0" strike="noStrike" spc="-1">
              <a:latin typeface="Arial" panose="020B0604020202020204"/>
            </a:endParaRPr>
          </a:p>
        </p:txBody>
      </p:sp>
      <p:pic>
        <p:nvPicPr>
          <p:cNvPr id="17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3960" y="1014120"/>
            <a:ext cx="4050720" cy="4075920"/>
          </a:xfrm>
          <a:prstGeom prst="rect">
            <a:avLst/>
          </a:prstGeom>
          <a:ln w="9360">
            <a:noFill/>
          </a:ln>
        </p:spPr>
      </p:pic>
      <p:grpSp>
        <p:nvGrpSpPr>
          <p:cNvPr id="176" name="Group 3"/>
          <p:cNvGrpSpPr/>
          <p:nvPr/>
        </p:nvGrpSpPr>
        <p:grpSpPr>
          <a:xfrm>
            <a:off x="743760" y="290520"/>
            <a:ext cx="2743200" cy="1144440"/>
            <a:chOff x="743760" y="290520"/>
            <a:chExt cx="2743200" cy="1144440"/>
          </a:xfrm>
        </p:grpSpPr>
        <p:sp>
          <p:nvSpPr>
            <p:cNvPr id="177" name="CustomShape 4"/>
            <p:cNvSpPr/>
            <p:nvPr/>
          </p:nvSpPr>
          <p:spPr>
            <a:xfrm>
              <a:off x="2115720" y="290520"/>
              <a:ext cx="45648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78" name="Line 5"/>
            <p:cNvSpPr/>
            <p:nvPr/>
          </p:nvSpPr>
          <p:spPr>
            <a:xfrm flipH="1">
              <a:off x="743760" y="671040"/>
              <a:ext cx="16002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79" name="Line 6"/>
            <p:cNvSpPr/>
            <p:nvPr/>
          </p:nvSpPr>
          <p:spPr>
            <a:xfrm flipH="1">
              <a:off x="1124640" y="671040"/>
              <a:ext cx="121932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0" name="Line 7"/>
            <p:cNvSpPr/>
            <p:nvPr/>
          </p:nvSpPr>
          <p:spPr>
            <a:xfrm flipH="1">
              <a:off x="1505880" y="671040"/>
              <a:ext cx="83808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1" name="Line 8"/>
            <p:cNvSpPr/>
            <p:nvPr/>
          </p:nvSpPr>
          <p:spPr>
            <a:xfrm flipH="1">
              <a:off x="1886760" y="671040"/>
              <a:ext cx="4572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2" name="Line 9"/>
            <p:cNvSpPr/>
            <p:nvPr/>
          </p:nvSpPr>
          <p:spPr>
            <a:xfrm flipH="1">
              <a:off x="2342520" y="672840"/>
              <a:ext cx="288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3" name="Line 10"/>
            <p:cNvSpPr/>
            <p:nvPr/>
          </p:nvSpPr>
          <p:spPr>
            <a:xfrm>
              <a:off x="2343960" y="671040"/>
              <a:ext cx="76212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4" name="Line 11"/>
            <p:cNvSpPr/>
            <p:nvPr/>
          </p:nvSpPr>
          <p:spPr>
            <a:xfrm>
              <a:off x="2343960" y="671040"/>
              <a:ext cx="11430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85" name="Group 12"/>
          <p:cNvGrpSpPr/>
          <p:nvPr/>
        </p:nvGrpSpPr>
        <p:grpSpPr>
          <a:xfrm>
            <a:off x="3942720" y="1890360"/>
            <a:ext cx="916200" cy="2819520"/>
            <a:chOff x="3942720" y="1890360"/>
            <a:chExt cx="916200" cy="2819520"/>
          </a:xfrm>
        </p:grpSpPr>
        <p:sp>
          <p:nvSpPr>
            <p:cNvPr id="186" name="CustomShape 13"/>
            <p:cNvSpPr/>
            <p:nvPr/>
          </p:nvSpPr>
          <p:spPr>
            <a:xfrm rot="5400000">
              <a:off x="4440600" y="2919240"/>
              <a:ext cx="45648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87" name="Line 14"/>
            <p:cNvSpPr/>
            <p:nvPr/>
          </p:nvSpPr>
          <p:spPr>
            <a:xfrm flipH="1" flipV="1">
              <a:off x="3942720" y="1890360"/>
              <a:ext cx="534960" cy="12193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8" name="Line 15"/>
            <p:cNvSpPr/>
            <p:nvPr/>
          </p:nvSpPr>
          <p:spPr>
            <a:xfrm flipH="1" flipV="1">
              <a:off x="3942720" y="2271240"/>
              <a:ext cx="534960" cy="8384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89" name="Line 16"/>
            <p:cNvSpPr/>
            <p:nvPr/>
          </p:nvSpPr>
          <p:spPr>
            <a:xfrm flipH="1" flipV="1">
              <a:off x="3942720" y="2652480"/>
              <a:ext cx="534960" cy="457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0" name="Line 17"/>
            <p:cNvSpPr/>
            <p:nvPr/>
          </p:nvSpPr>
          <p:spPr>
            <a:xfrm flipH="1">
              <a:off x="3942720" y="3109680"/>
              <a:ext cx="534960" cy="1600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1" name="Line 18"/>
            <p:cNvSpPr/>
            <p:nvPr/>
          </p:nvSpPr>
          <p:spPr>
            <a:xfrm flipH="1">
              <a:off x="3942720" y="3109680"/>
              <a:ext cx="534960" cy="7617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2" name="Line 19"/>
            <p:cNvSpPr/>
            <p:nvPr/>
          </p:nvSpPr>
          <p:spPr>
            <a:xfrm flipH="1">
              <a:off x="3942720" y="3109680"/>
              <a:ext cx="534960" cy="12189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193" name="Group 20"/>
          <p:cNvGrpSpPr/>
          <p:nvPr/>
        </p:nvGrpSpPr>
        <p:grpSpPr>
          <a:xfrm>
            <a:off x="3182040" y="366120"/>
            <a:ext cx="1524240" cy="1829160"/>
            <a:chOff x="3182040" y="366120"/>
            <a:chExt cx="1524240" cy="1829160"/>
          </a:xfrm>
        </p:grpSpPr>
        <p:sp>
          <p:nvSpPr>
            <p:cNvPr id="194" name="CustomShape 21"/>
            <p:cNvSpPr/>
            <p:nvPr/>
          </p:nvSpPr>
          <p:spPr>
            <a:xfrm rot="5400000">
              <a:off x="4326120" y="365760"/>
              <a:ext cx="38016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195" name="Line 22"/>
            <p:cNvSpPr/>
            <p:nvPr/>
          </p:nvSpPr>
          <p:spPr>
            <a:xfrm flipH="1">
              <a:off x="3182040" y="747360"/>
              <a:ext cx="1333800" cy="6858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6" name="Line 23"/>
            <p:cNvSpPr/>
            <p:nvPr/>
          </p:nvSpPr>
          <p:spPr>
            <a:xfrm flipH="1">
              <a:off x="3486960" y="747360"/>
              <a:ext cx="1028880" cy="6858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7" name="Line 24"/>
            <p:cNvSpPr/>
            <p:nvPr/>
          </p:nvSpPr>
          <p:spPr>
            <a:xfrm flipH="1">
              <a:off x="3182040" y="747360"/>
              <a:ext cx="1333800" cy="10666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8" name="Line 25"/>
            <p:cNvSpPr/>
            <p:nvPr/>
          </p:nvSpPr>
          <p:spPr>
            <a:xfrm flipH="1">
              <a:off x="3563280" y="747360"/>
              <a:ext cx="952560" cy="10666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199" name="Line 26"/>
            <p:cNvSpPr/>
            <p:nvPr/>
          </p:nvSpPr>
          <p:spPr>
            <a:xfrm flipH="1">
              <a:off x="3944160" y="747360"/>
              <a:ext cx="571680" cy="9907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00" name="Line 27"/>
            <p:cNvSpPr/>
            <p:nvPr/>
          </p:nvSpPr>
          <p:spPr>
            <a:xfrm flipH="1">
              <a:off x="3563280" y="823680"/>
              <a:ext cx="914400" cy="13716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01" name="Line 28"/>
            <p:cNvSpPr/>
            <p:nvPr/>
          </p:nvSpPr>
          <p:spPr>
            <a:xfrm flipH="1">
              <a:off x="3944160" y="747360"/>
              <a:ext cx="571680" cy="14479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Sudoku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401720" y="1786680"/>
            <a:ext cx="4017240" cy="444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latin typeface="Century Gothic"/>
              </a:rPr>
              <a:t> </a:t>
            </a:r>
            <a:endParaRPr lang="es-MX" sz="2100" b="0" strike="noStrike" spc="-1">
              <a:latin typeface="Arial" panose="020B0604020202020204"/>
            </a:endParaRPr>
          </a:p>
        </p:txBody>
      </p:sp>
      <p:pic>
        <p:nvPicPr>
          <p:cNvPr id="20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73960" y="1014120"/>
            <a:ext cx="4050720" cy="4075920"/>
          </a:xfrm>
          <a:prstGeom prst="rect">
            <a:avLst/>
          </a:prstGeom>
          <a:ln w="9360">
            <a:noFill/>
          </a:ln>
        </p:spPr>
      </p:pic>
      <p:grpSp>
        <p:nvGrpSpPr>
          <p:cNvPr id="205" name="Group 3"/>
          <p:cNvGrpSpPr/>
          <p:nvPr/>
        </p:nvGrpSpPr>
        <p:grpSpPr>
          <a:xfrm>
            <a:off x="743760" y="290520"/>
            <a:ext cx="2743200" cy="1144440"/>
            <a:chOff x="743760" y="290520"/>
            <a:chExt cx="2743200" cy="1144440"/>
          </a:xfrm>
        </p:grpSpPr>
        <p:sp>
          <p:nvSpPr>
            <p:cNvPr id="206" name="CustomShape 4"/>
            <p:cNvSpPr/>
            <p:nvPr/>
          </p:nvSpPr>
          <p:spPr>
            <a:xfrm>
              <a:off x="2115720" y="290520"/>
              <a:ext cx="45648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07" name="Line 5"/>
            <p:cNvSpPr/>
            <p:nvPr/>
          </p:nvSpPr>
          <p:spPr>
            <a:xfrm flipH="1">
              <a:off x="743760" y="671040"/>
              <a:ext cx="16002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08" name="Line 6"/>
            <p:cNvSpPr/>
            <p:nvPr/>
          </p:nvSpPr>
          <p:spPr>
            <a:xfrm flipH="1">
              <a:off x="1124640" y="671040"/>
              <a:ext cx="121932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09" name="Line 7"/>
            <p:cNvSpPr/>
            <p:nvPr/>
          </p:nvSpPr>
          <p:spPr>
            <a:xfrm flipH="1">
              <a:off x="1505880" y="671040"/>
              <a:ext cx="83808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0" name="Line 8"/>
            <p:cNvSpPr/>
            <p:nvPr/>
          </p:nvSpPr>
          <p:spPr>
            <a:xfrm flipH="1">
              <a:off x="1886760" y="671040"/>
              <a:ext cx="4572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1" name="Line 9"/>
            <p:cNvSpPr/>
            <p:nvPr/>
          </p:nvSpPr>
          <p:spPr>
            <a:xfrm flipH="1">
              <a:off x="2342520" y="672840"/>
              <a:ext cx="288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2" name="Line 10"/>
            <p:cNvSpPr/>
            <p:nvPr/>
          </p:nvSpPr>
          <p:spPr>
            <a:xfrm>
              <a:off x="2343960" y="671040"/>
              <a:ext cx="76212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3" name="Line 11"/>
            <p:cNvSpPr/>
            <p:nvPr/>
          </p:nvSpPr>
          <p:spPr>
            <a:xfrm>
              <a:off x="2343960" y="671040"/>
              <a:ext cx="1143000" cy="7621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214" name="Group 12"/>
          <p:cNvGrpSpPr/>
          <p:nvPr/>
        </p:nvGrpSpPr>
        <p:grpSpPr>
          <a:xfrm>
            <a:off x="3942720" y="1890360"/>
            <a:ext cx="916200" cy="2819520"/>
            <a:chOff x="3942720" y="1890360"/>
            <a:chExt cx="916200" cy="2819520"/>
          </a:xfrm>
        </p:grpSpPr>
        <p:sp>
          <p:nvSpPr>
            <p:cNvPr id="215" name="CustomShape 13"/>
            <p:cNvSpPr/>
            <p:nvPr/>
          </p:nvSpPr>
          <p:spPr>
            <a:xfrm rot="5400000">
              <a:off x="4440600" y="2919240"/>
              <a:ext cx="45648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16" name="Line 14"/>
            <p:cNvSpPr/>
            <p:nvPr/>
          </p:nvSpPr>
          <p:spPr>
            <a:xfrm flipH="1" flipV="1">
              <a:off x="3942720" y="1890360"/>
              <a:ext cx="534960" cy="12193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7" name="Line 15"/>
            <p:cNvSpPr/>
            <p:nvPr/>
          </p:nvSpPr>
          <p:spPr>
            <a:xfrm flipH="1" flipV="1">
              <a:off x="3942720" y="2271240"/>
              <a:ext cx="534960" cy="83844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8" name="Line 16"/>
            <p:cNvSpPr/>
            <p:nvPr/>
          </p:nvSpPr>
          <p:spPr>
            <a:xfrm flipH="1" flipV="1">
              <a:off x="3942720" y="2652480"/>
              <a:ext cx="534960" cy="457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19" name="Line 17"/>
            <p:cNvSpPr/>
            <p:nvPr/>
          </p:nvSpPr>
          <p:spPr>
            <a:xfrm flipH="1">
              <a:off x="3942720" y="3109680"/>
              <a:ext cx="534960" cy="16002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0" name="Line 18"/>
            <p:cNvSpPr/>
            <p:nvPr/>
          </p:nvSpPr>
          <p:spPr>
            <a:xfrm flipH="1">
              <a:off x="3942720" y="3109680"/>
              <a:ext cx="534960" cy="7617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1" name="Line 19"/>
            <p:cNvSpPr/>
            <p:nvPr/>
          </p:nvSpPr>
          <p:spPr>
            <a:xfrm flipH="1">
              <a:off x="3942720" y="3109680"/>
              <a:ext cx="534960" cy="121896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  <p:grpSp>
        <p:nvGrpSpPr>
          <p:cNvPr id="222" name="Group 20"/>
          <p:cNvGrpSpPr/>
          <p:nvPr/>
        </p:nvGrpSpPr>
        <p:grpSpPr>
          <a:xfrm>
            <a:off x="3182040" y="366120"/>
            <a:ext cx="1524240" cy="1829160"/>
            <a:chOff x="3182040" y="366120"/>
            <a:chExt cx="1524240" cy="1829160"/>
          </a:xfrm>
        </p:grpSpPr>
        <p:sp>
          <p:nvSpPr>
            <p:cNvPr id="223" name="CustomShape 21"/>
            <p:cNvSpPr/>
            <p:nvPr/>
          </p:nvSpPr>
          <p:spPr>
            <a:xfrm rot="5400000">
              <a:off x="4326120" y="365760"/>
              <a:ext cx="380160" cy="38016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</p:sp>
        <p:sp>
          <p:nvSpPr>
            <p:cNvPr id="224" name="Line 22"/>
            <p:cNvSpPr/>
            <p:nvPr/>
          </p:nvSpPr>
          <p:spPr>
            <a:xfrm flipH="1">
              <a:off x="3182040" y="747360"/>
              <a:ext cx="1333800" cy="6858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5" name="Line 23"/>
            <p:cNvSpPr/>
            <p:nvPr/>
          </p:nvSpPr>
          <p:spPr>
            <a:xfrm flipH="1">
              <a:off x="3486960" y="747360"/>
              <a:ext cx="1028880" cy="6858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6" name="Line 24"/>
            <p:cNvSpPr/>
            <p:nvPr/>
          </p:nvSpPr>
          <p:spPr>
            <a:xfrm flipH="1">
              <a:off x="3182040" y="747360"/>
              <a:ext cx="1333800" cy="10666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7" name="Line 25"/>
            <p:cNvSpPr/>
            <p:nvPr/>
          </p:nvSpPr>
          <p:spPr>
            <a:xfrm flipH="1">
              <a:off x="3563280" y="747360"/>
              <a:ext cx="952560" cy="106668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8" name="Line 26"/>
            <p:cNvSpPr/>
            <p:nvPr/>
          </p:nvSpPr>
          <p:spPr>
            <a:xfrm flipH="1">
              <a:off x="3944160" y="747360"/>
              <a:ext cx="571680" cy="9907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29" name="Line 27"/>
            <p:cNvSpPr/>
            <p:nvPr/>
          </p:nvSpPr>
          <p:spPr>
            <a:xfrm flipH="1">
              <a:off x="3563280" y="823680"/>
              <a:ext cx="914400" cy="137160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  <p:sp>
          <p:nvSpPr>
            <p:cNvPr id="230" name="Line 28"/>
            <p:cNvSpPr/>
            <p:nvPr/>
          </p:nvSpPr>
          <p:spPr>
            <a:xfrm flipH="1">
              <a:off x="3944160" y="747360"/>
              <a:ext cx="571680" cy="1447920"/>
            </a:xfrm>
            <a:prstGeom prst="line">
              <a:avLst/>
            </a:prstGeom>
            <a:ln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El algoritmo de Waltz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939240" y="1577160"/>
            <a:ext cx="4269600" cy="2097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</a:rPr>
              <a:t>El algoritmo de Waltz interpreta dibujos de línea de poliedros solidos como objetos 3D</a:t>
            </a: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</a:rPr>
              <a:t>Un problema real de la IA representado como un CSP </a:t>
            </a: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673160" y="3579120"/>
            <a:ext cx="4030560" cy="2558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Planteamiento:</a:t>
            </a:r>
            <a:endParaRPr lang="es-MX" sz="1800" b="0" strike="noStrike" spc="-1">
              <a:latin typeface="Arial" panose="020B0604020202020204"/>
            </a:endParaRPr>
          </a:p>
          <a:p>
            <a:pPr marL="742950" lvl="1" indent="-285115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Cada intersección es una variable</a:t>
            </a:r>
            <a:endParaRPr lang="es-MX" sz="1800" b="0" strike="noStrike" spc="-1">
              <a:latin typeface="Arial" panose="020B0604020202020204"/>
            </a:endParaRPr>
          </a:p>
          <a:p>
            <a:pPr marL="742950" lvl="1" indent="-285115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Intersecciones adyacentes ponen restricciones sobre otras</a:t>
            </a:r>
            <a:endParaRPr lang="es-MX" sz="1800" b="0" strike="noStrike" spc="-1">
              <a:latin typeface="Arial" panose="020B0604020202020204"/>
            </a:endParaRPr>
          </a:p>
          <a:p>
            <a:pPr marL="742950" lvl="1" indent="-285115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La solución son interpretaciones realizables en 3D</a:t>
            </a:r>
            <a:endParaRPr lang="es-MX" sz="1800" b="0" strike="noStrike" spc="-1">
              <a:latin typeface="Arial" panose="020B0604020202020204"/>
            </a:endParaRPr>
          </a:p>
        </p:txBody>
      </p:sp>
      <p:pic>
        <p:nvPicPr>
          <p:cNvPr id="234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41560" y="3674880"/>
            <a:ext cx="3530880" cy="1963080"/>
          </a:xfrm>
          <a:prstGeom prst="rect">
            <a:avLst/>
          </a:prstGeom>
          <a:ln>
            <a:noFill/>
          </a:ln>
        </p:spPr>
      </p:pic>
      <p:pic>
        <p:nvPicPr>
          <p:cNvPr id="235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09200" y="1424520"/>
            <a:ext cx="3494520" cy="18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326240" y="1572480"/>
            <a:ext cx="7315560" cy="495144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480240" y="170280"/>
            <a:ext cx="7886160" cy="960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90000"/>
              </a:lnSpc>
            </a:pPr>
            <a:r>
              <a:rPr lang="es-MX" sz="4500" b="1" strike="noStrike" spc="-1">
                <a:solidFill>
                  <a:srgbClr val="70AD47"/>
                </a:solidFill>
                <a:latin typeface="Calibri Light" panose="020F0302020204030204"/>
              </a:rPr>
              <a:t>Variedades de CSPs</a:t>
            </a:r>
            <a:endParaRPr lang="es-MX" sz="45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Variedades de CSPs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287720" y="1539360"/>
            <a:ext cx="6036120" cy="4444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latin typeface="Century Gothic"/>
              </a:rPr>
              <a:t> </a:t>
            </a:r>
            <a:endParaRPr lang="es-MX" sz="2100" b="0" strike="noStrike" spc="-1">
              <a:latin typeface="Arial" panose="020B0604020202020204"/>
            </a:endParaRPr>
          </a:p>
        </p:txBody>
      </p:sp>
      <p:pic>
        <p:nvPicPr>
          <p:cNvPr id="24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205680" y="1671840"/>
            <a:ext cx="2145600" cy="1807200"/>
          </a:xfrm>
          <a:prstGeom prst="rect">
            <a:avLst/>
          </a:prstGeom>
          <a:ln>
            <a:noFill/>
          </a:ln>
        </p:spPr>
      </p:pic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377760" y="4011840"/>
            <a:ext cx="2150640" cy="175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Variedades de restricciones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645920" y="1786680"/>
            <a:ext cx="6773040" cy="44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457200" indent="-4565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Variedades de restricciones</a:t>
            </a:r>
            <a:endParaRPr lang="es-MX" sz="2100" b="0" strike="noStrike" spc="-1">
              <a:latin typeface="Arial" panose="020B0604020202020204"/>
            </a:endParaRPr>
          </a:p>
          <a:p>
            <a:pPr marL="971550" lvl="1" indent="-4565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Unarias</a:t>
            </a:r>
            <a:endParaRPr lang="es-MX" sz="1800" b="0" strike="noStrike" spc="-1">
              <a:latin typeface="Arial" panose="020B0604020202020204"/>
            </a:endParaRPr>
          </a:p>
          <a:p>
            <a:pPr marL="1314450" lvl="2" indent="-4565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500" b="0" strike="noStrike" spc="-1">
                <a:solidFill>
                  <a:srgbClr val="000000"/>
                </a:solidFill>
                <a:latin typeface="Calibri" panose="020F0502020204030204"/>
              </a:rPr>
              <a:t>Involucran una sola variable:</a:t>
            </a:r>
            <a:br>
              <a:rPr lang="es-MX" sz="1500" b="0" strike="noStrike" spc="-1">
                <a:solidFill>
                  <a:srgbClr val="000000"/>
                </a:solidFill>
                <a:latin typeface="Calibri" panose="020F0502020204030204"/>
              </a:rPr>
            </a:br>
            <a:r>
              <a:rPr lang="es-MX" sz="1500" b="0" i="1" strike="noStrike" spc="-1">
                <a:solidFill>
                  <a:srgbClr val="000000"/>
                </a:solidFill>
                <a:latin typeface="Cambria Math" panose="02040503050406030204"/>
              </a:rPr>
              <a:t>		</a:t>
            </a:r>
            <a:endParaRPr lang="es-MX" sz="1500" b="0" strike="noStrike" spc="-1">
              <a:latin typeface="Arial" panose="020B0604020202020204"/>
            </a:endParaRPr>
          </a:p>
          <a:p>
            <a:pPr marL="971550" lvl="1" indent="-4565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Binarias</a:t>
            </a:r>
            <a:endParaRPr lang="es-MX" sz="1800" b="0" strike="noStrike" spc="-1">
              <a:latin typeface="Arial" panose="020B0604020202020204"/>
            </a:endParaRPr>
          </a:p>
          <a:p>
            <a:pPr marL="1314450" lvl="2" indent="-4565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500" b="0" strike="noStrike" spc="-1">
                <a:solidFill>
                  <a:srgbClr val="000000"/>
                </a:solidFill>
                <a:latin typeface="Calibri" panose="020F0502020204030204"/>
              </a:rPr>
              <a:t>Involucran pares de variables:</a:t>
            </a:r>
            <a:endParaRPr lang="es-MX" sz="1500" b="0" strike="noStrike" spc="-1">
              <a:latin typeface="Arial" panose="020B0604020202020204"/>
            </a:endParaRPr>
          </a:p>
          <a:p>
            <a:pPr marL="857250">
              <a:lnSpc>
                <a:spcPct val="90000"/>
              </a:lnSpc>
              <a:spcBef>
                <a:spcPts val="375"/>
              </a:spcBef>
            </a:pPr>
            <a:r>
              <a:rPr lang="es-MX" sz="1500" b="0" strike="noStrike" spc="-1">
                <a:solidFill>
                  <a:srgbClr val="000000"/>
                </a:solidFill>
                <a:latin typeface="Calibri" panose="020F0502020204030204"/>
              </a:rPr>
              <a:t> 		</a:t>
            </a:r>
            <a:endParaRPr lang="es-MX" sz="1500" b="0" strike="noStrike" spc="-1">
              <a:latin typeface="Arial" panose="020B0604020202020204"/>
            </a:endParaRPr>
          </a:p>
          <a:p>
            <a:pPr marL="800100" lvl="1" indent="-28511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Alto orden</a:t>
            </a:r>
            <a:endParaRPr lang="es-MX" sz="1800" b="0" strike="noStrike" spc="-1">
              <a:latin typeface="Arial" panose="020B0604020202020204"/>
            </a:endParaRPr>
          </a:p>
          <a:p>
            <a:pPr marL="1143000" lvl="2" indent="-28511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5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Involucran 3 o más variables.</a:t>
            </a:r>
            <a:br>
              <a:rPr lang="es-MX" sz="15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</a:br>
            <a:br>
              <a:rPr lang="es-MX" sz="15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</a:br>
            <a:r>
              <a:rPr lang="es-MX" sz="15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 </a:t>
            </a:r>
            <a:endParaRPr lang="es-MX" sz="1500" b="0" strike="noStrike" spc="-1">
              <a:latin typeface="Arial" panose="020B0604020202020204"/>
            </a:endParaRPr>
          </a:p>
          <a:p>
            <a:pPr marL="285750" indent="-28511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  <a:ea typeface="Cambria Math" panose="02040503050406030204"/>
              </a:rPr>
              <a:t>Preferencias (restricciones ligeras)</a:t>
            </a:r>
            <a:endParaRPr lang="es-MX" sz="2100" b="0" strike="noStrike" spc="-1">
              <a:latin typeface="Arial" panose="020B0604020202020204"/>
            </a:endParaRPr>
          </a:p>
          <a:p>
            <a:pPr marL="800100" lvl="1" indent="-28511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Ej. Rojo es mejor que verde</a:t>
            </a:r>
            <a:endParaRPr lang="es-MX" sz="1800" b="0" strike="noStrike" spc="-1">
              <a:latin typeface="Arial" panose="020B0604020202020204"/>
            </a:endParaRPr>
          </a:p>
          <a:p>
            <a:pPr marL="800100" lvl="1" indent="-28511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  <a:ea typeface="Cambria Math" panose="02040503050406030204"/>
              </a:rPr>
              <a:t>(Alcance fuera del curso)</a:t>
            </a: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s-MX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¿Búsqueda?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478880" y="1918440"/>
            <a:ext cx="6773040" cy="2556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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En un problema de búsqueda, se hacen las siguientes suposiciones sobre el mundo: 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	Un solo agente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	Acciones determinísticas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	Se conoce completamente el estado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	Espacio de estados discreto 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s-MX" sz="21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5439240" y="2022120"/>
            <a:ext cx="3112200" cy="140616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CSPs del mundo real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369800" y="1405440"/>
            <a:ext cx="6773040" cy="5118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Asignación</a:t>
            </a:r>
            <a:endParaRPr lang="es-MX" sz="16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15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200" b="0" strike="noStrike" spc="-1">
                <a:solidFill>
                  <a:srgbClr val="000000"/>
                </a:solidFill>
                <a:latin typeface="Century Gothic"/>
              </a:rPr>
              <a:t>Quien da que curso</a:t>
            </a:r>
            <a:endParaRPr lang="es-MX" sz="12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Horarios</a:t>
            </a:r>
            <a:endParaRPr lang="es-MX" sz="16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15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200" b="0" strike="noStrike" spc="-1">
                <a:solidFill>
                  <a:srgbClr val="000000"/>
                </a:solidFill>
                <a:latin typeface="Century Gothic"/>
              </a:rPr>
              <a:t>A qué hora y en dónde se da que curso</a:t>
            </a:r>
            <a:endParaRPr lang="es-MX" sz="12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Configuraciones de hardware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Planeación (transportes, fabricas)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Distribución de aviones en un aeropuerto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Diagnostico de fallos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Inconsistencias en las reglas de un firewall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Distribución de circuitos</a:t>
            </a:r>
            <a:endParaRPr lang="es-MX" sz="1600" b="0" strike="noStrike" spc="-1">
              <a:latin typeface="Arial" panose="020B0604020202020204"/>
            </a:endParaRPr>
          </a:p>
          <a:p>
            <a:pPr marL="342900" indent="-342265">
              <a:lnSpc>
                <a:spcPct val="15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1600" b="0" strike="noStrike" spc="-1">
                <a:solidFill>
                  <a:srgbClr val="595959"/>
                </a:solidFill>
                <a:latin typeface="Century Gothic"/>
              </a:rPr>
              <a:t>Y más!</a:t>
            </a:r>
            <a:endParaRPr lang="es-MX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¿Búsqueda?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285560" y="1364400"/>
            <a:ext cx="6773040" cy="44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Problemas:</a:t>
            </a:r>
            <a:endParaRPr lang="es-MX" sz="21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s-MX" sz="21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Planeación: Secuencia de acciones</a:t>
            </a:r>
            <a:endParaRPr lang="es-MX" sz="21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Se busca una secuencia de acciones que lleven a la meta.</a:t>
            </a:r>
            <a:endParaRPr lang="es-MX" sz="18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Las acciones tienen costes y profundidades.</a:t>
            </a:r>
            <a:endParaRPr lang="es-MX" sz="18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Heurísticas guían al agente.</a:t>
            </a:r>
            <a:b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</a:br>
            <a:b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</a:b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 </a:t>
            </a: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</p:txBody>
      </p:sp>
      <p:grpSp>
        <p:nvGrpSpPr>
          <p:cNvPr id="128" name="Group 3"/>
          <p:cNvGrpSpPr/>
          <p:nvPr/>
        </p:nvGrpSpPr>
        <p:grpSpPr>
          <a:xfrm>
            <a:off x="2813040" y="3806640"/>
            <a:ext cx="3375720" cy="2227680"/>
            <a:chOff x="2813040" y="3806640"/>
            <a:chExt cx="3375720" cy="2227680"/>
          </a:xfrm>
        </p:grpSpPr>
        <p:sp>
          <p:nvSpPr>
            <p:cNvPr id="129" name="CustomShape 4"/>
            <p:cNvSpPr/>
            <p:nvPr/>
          </p:nvSpPr>
          <p:spPr>
            <a:xfrm>
              <a:off x="2989440" y="3829320"/>
              <a:ext cx="151560" cy="76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0" name="Picture 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813040" y="3806640"/>
              <a:ext cx="3375720" cy="222768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¿Búsqueda?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1329480" y="1425960"/>
            <a:ext cx="6773040" cy="44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"/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Identificación</a:t>
            </a:r>
            <a:endParaRPr lang="es-MX" sz="21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Se busca la meta solamente, el plan no importa.</a:t>
            </a:r>
            <a:endParaRPr lang="es-MX" sz="18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(Para algunas formulaciones) Todos los caminos tendrán la misma profundidad</a:t>
            </a:r>
            <a:endParaRPr lang="es-MX" sz="1800" b="0" strike="noStrike" spc="-1">
              <a:latin typeface="Arial" panose="020B0604020202020204"/>
            </a:endParaRPr>
          </a:p>
          <a:p>
            <a:pPr marL="857250" lvl="1" indent="-342265">
              <a:lnSpc>
                <a:spcPct val="90000"/>
              </a:lnSpc>
              <a:spcBef>
                <a:spcPts val="375"/>
              </a:spcBef>
              <a:buClr>
                <a:srgbClr val="000000"/>
              </a:buClr>
              <a:buFont typeface="Wingdings" panose="05000000000000000000" pitchFamily="2" charset="2"/>
              <a:buChar char=""/>
            </a:pPr>
            <a:r>
              <a:rPr lang="es-MX" sz="1800" b="0" strike="noStrike" spc="-1">
                <a:solidFill>
                  <a:srgbClr val="000000"/>
                </a:solidFill>
                <a:latin typeface="Calibri" panose="020F0502020204030204"/>
              </a:rPr>
              <a:t>CSPs son algoritmos específicos para resolver este tipo de problemas.</a:t>
            </a:r>
            <a:endParaRPr lang="es-MX" sz="1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s-MX" sz="1800" b="0" strike="noStrike" spc="-1">
              <a:latin typeface="Arial" panose="020B0604020202020204"/>
            </a:endParaRPr>
          </a:p>
        </p:txBody>
      </p:sp>
      <p:pic>
        <p:nvPicPr>
          <p:cNvPr id="13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032280" y="3406320"/>
            <a:ext cx="3066480" cy="266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Problemas de satisfacción de restricciones (</a:t>
            </a:r>
            <a:r>
              <a:rPr lang="es-MX" sz="3300" b="1" strike="noStrike" spc="-1">
                <a:solidFill>
                  <a:srgbClr val="FFC000"/>
                </a:solidFill>
                <a:latin typeface="Century Gothic"/>
              </a:rPr>
              <a:t>CSPs</a:t>
            </a: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)</a:t>
            </a:r>
            <a:endParaRPr lang="es-MX" sz="3300" b="0" strike="noStrike" spc="-1">
              <a:latin typeface="Arial" panose="020B0604020202020204"/>
            </a:endParaRPr>
          </a:p>
        </p:txBody>
      </p:sp>
      <p:pic>
        <p:nvPicPr>
          <p:cNvPr id="135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879120" y="1992960"/>
            <a:ext cx="7735680" cy="35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1" strike="noStrike" spc="-1">
                <a:solidFill>
                  <a:srgbClr val="FFC000"/>
                </a:solidFill>
                <a:latin typeface="Century Gothic"/>
              </a:rPr>
              <a:t>CSPs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645920" y="1786680"/>
            <a:ext cx="6773040" cy="444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Problemas de búsqueda estándar:</a:t>
            </a:r>
            <a:endParaRPr lang="es-MX" sz="21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El </a:t>
            </a:r>
            <a:r>
              <a:rPr lang="es-MX" sz="1800" b="0" strike="noStrike" spc="-1">
                <a:solidFill>
                  <a:srgbClr val="FF0000"/>
                </a:solidFill>
                <a:latin typeface="Century Gothic"/>
              </a:rPr>
              <a:t>estado</a:t>
            </a: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 es una </a:t>
            </a:r>
            <a:r>
              <a:rPr lang="es-MX" sz="1800" b="0" i="1" strike="noStrike" spc="-1">
                <a:solidFill>
                  <a:srgbClr val="595959"/>
                </a:solidFill>
                <a:latin typeface="Century Gothic"/>
              </a:rPr>
              <a:t>“caja negra”</a:t>
            </a: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. Una estructura de datos cualquiera codifica el problema.</a:t>
            </a:r>
            <a:endParaRPr lang="es-MX" sz="18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La </a:t>
            </a:r>
            <a:r>
              <a:rPr lang="es-MX" sz="1800" b="0" strike="noStrike" spc="-1">
                <a:solidFill>
                  <a:srgbClr val="FFC000"/>
                </a:solidFill>
                <a:latin typeface="Century Gothic"/>
              </a:rPr>
              <a:t>función de prueba de meta</a:t>
            </a: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, dado un estado, te dice si el estado dado es un estado de meta o no.</a:t>
            </a:r>
            <a:endParaRPr lang="es-MX" sz="18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La </a:t>
            </a:r>
            <a:r>
              <a:rPr lang="es-MX" sz="1800" b="0" strike="noStrike" spc="-1">
                <a:solidFill>
                  <a:srgbClr val="7030A0"/>
                </a:solidFill>
                <a:latin typeface="Century Gothic"/>
              </a:rPr>
              <a:t>función de sucesor</a:t>
            </a: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 también puede ser cualquiera.</a:t>
            </a: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822840" y="4659480"/>
            <a:ext cx="1973880" cy="139032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s-MX" sz="6000" b="1" strike="noStrike" spc="-1">
                <a:solidFill>
                  <a:srgbClr val="FFFFFF"/>
                </a:solidFill>
                <a:latin typeface="Calibri" panose="020F0502020204030204"/>
                <a:ea typeface="DejaVu Sans"/>
              </a:rPr>
              <a:t>?</a:t>
            </a:r>
            <a:endParaRPr lang="es-MX" sz="6000" b="0" strike="noStrike" spc="-1">
              <a:latin typeface="Arial" panose="020B0604020202020204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1994040" y="5360040"/>
            <a:ext cx="1614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0" name="CustomShape 5"/>
          <p:cNvSpPr/>
          <p:nvPr/>
        </p:nvSpPr>
        <p:spPr>
          <a:xfrm>
            <a:off x="5901480" y="5376240"/>
            <a:ext cx="1614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90000"/>
              </a:lnSpc>
            </a:pPr>
            <a:r>
              <a:rPr lang="es-MX" sz="3300" b="1" strike="noStrike" spc="-1">
                <a:solidFill>
                  <a:srgbClr val="FFC000"/>
                </a:solidFill>
                <a:latin typeface="Century Gothic"/>
              </a:rPr>
              <a:t>CSPs</a:t>
            </a:r>
            <a:endParaRPr lang="es-MX" sz="3300" b="0" strike="noStrike" spc="-1">
              <a:latin typeface="Arial" panose="020B0604020202020204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645920" y="1507680"/>
            <a:ext cx="6773040" cy="4723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s-MX" sz="2100" b="0" strike="noStrike" spc="-1">
                <a:solidFill>
                  <a:srgbClr val="595959"/>
                </a:solidFill>
                <a:latin typeface="Century Gothic"/>
              </a:rPr>
              <a:t>Problemas de satisfacción de restricciones:</a:t>
            </a:r>
            <a:endParaRPr lang="es-MX" sz="21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Un subconjunto de los problemas de búsqueda</a:t>
            </a:r>
            <a:endParaRPr lang="es-MX" sz="18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Un estado está definido por variables  con valores de un dominio</a:t>
            </a:r>
            <a:endParaRPr lang="es-MX" sz="1800" b="0" strike="noStrike" spc="-1">
              <a:latin typeface="Arial" panose="020B0604020202020204"/>
            </a:endParaRPr>
          </a:p>
          <a:p>
            <a:pPr marL="342900" indent="-342265">
              <a:lnSpc>
                <a:spcPct val="90000"/>
              </a:lnSpc>
              <a:spcBef>
                <a:spcPts val="750"/>
              </a:spcBef>
              <a:buClr>
                <a:srgbClr val="595959"/>
              </a:buClr>
              <a:buFont typeface="Wingdings" panose="05000000000000000000" pitchFamily="2" charset="2"/>
              <a:buChar char=""/>
            </a:pPr>
            <a:r>
              <a:rPr lang="es-MX" sz="1800" b="0" strike="noStrike" spc="-1">
                <a:solidFill>
                  <a:srgbClr val="595959"/>
                </a:solidFill>
                <a:latin typeface="Century Gothic"/>
              </a:rPr>
              <a:t>Una prueba de meta es un conjunto de restricciones que especifica las combinaciones permitidas de valores para el subconjunto de variables.</a:t>
            </a:r>
            <a:endParaRPr lang="es-MX" sz="1800" b="0" strike="noStrike" spc="-1">
              <a:latin typeface="Arial" panose="020B0604020202020204"/>
            </a:endParaRPr>
          </a:p>
        </p:txBody>
      </p:sp>
      <p:pic>
        <p:nvPicPr>
          <p:cNvPr id="14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2932920" y="4057920"/>
            <a:ext cx="2793960" cy="217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Ejemplos: Coloreo de mapas y N-reinas </a:t>
            </a:r>
            <a:endParaRPr lang="es-MX" sz="3300" b="0" strike="noStrike" spc="-1">
              <a:latin typeface="Arial" panose="020B0604020202020204"/>
            </a:endParaRPr>
          </a:p>
        </p:txBody>
      </p:sp>
      <p:pic>
        <p:nvPicPr>
          <p:cNvPr id="145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517400" y="2289960"/>
            <a:ext cx="3494880" cy="2890800"/>
          </a:xfrm>
          <a:prstGeom prst="rect">
            <a:avLst/>
          </a:prstGeom>
          <a:ln>
            <a:noFill/>
          </a:ln>
        </p:spPr>
      </p:pic>
      <p:pic>
        <p:nvPicPr>
          <p:cNvPr id="1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3760" y="2361960"/>
            <a:ext cx="2936880" cy="293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2458440" y="210960"/>
            <a:ext cx="624528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algn="r">
              <a:lnSpc>
                <a:spcPct val="90000"/>
              </a:lnSpc>
            </a:pPr>
            <a:r>
              <a:rPr lang="es-MX" sz="3300" b="0" strike="noStrike" spc="-1">
                <a:solidFill>
                  <a:srgbClr val="FFC000"/>
                </a:solidFill>
                <a:latin typeface="Century Gothic"/>
              </a:rPr>
              <a:t>Ejemplo: Coloreado de mapas</a:t>
            </a:r>
            <a:endParaRPr lang="es-MX" sz="3300" b="0" strike="noStrike" spc="-1">
              <a:latin typeface="Arial" panose="020B0604020202020204"/>
            </a:endParaRPr>
          </a:p>
        </p:txBody>
      </p:sp>
      <p:pic>
        <p:nvPicPr>
          <p:cNvPr id="148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6240240" y="1680840"/>
            <a:ext cx="2276280" cy="1882440"/>
          </a:xfrm>
          <a:prstGeom prst="rect">
            <a:avLst/>
          </a:prstGeom>
          <a:ln>
            <a:noFill/>
          </a:ln>
        </p:spPr>
      </p:pic>
      <p:sp>
        <p:nvSpPr>
          <p:cNvPr id="149" name="CustomShape 2"/>
          <p:cNvSpPr/>
          <p:nvPr/>
        </p:nvSpPr>
        <p:spPr>
          <a:xfrm>
            <a:off x="1327680" y="1680840"/>
            <a:ext cx="4911840" cy="2558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just">
              <a:lnSpc>
                <a:spcPct val="100000"/>
              </a:lnSpc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¿Problema?</a:t>
            </a:r>
            <a:endParaRPr lang="es-MX" sz="1800" b="0" strike="noStrike" spc="-1">
              <a:latin typeface="Arial" panose="020B0604020202020204"/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Se desea colorear el mapa de tal manera que países adjuntos no pueden tener el mismo color</a:t>
            </a:r>
            <a:b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</a:br>
            <a:b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</a:b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 </a:t>
            </a:r>
            <a:endParaRPr lang="es-MX" sz="1800" b="0" strike="noStrike" spc="-1">
              <a:latin typeface="Arial" panose="020B0604020202020204"/>
            </a:endParaRPr>
          </a:p>
          <a:p>
            <a:pPr marL="285750" indent="-285115" algn="just">
              <a:lnSpc>
                <a:spcPct val="100000"/>
              </a:lnSpc>
              <a:buClr>
                <a:srgbClr val="000000"/>
              </a:buClr>
              <a:buFont typeface="Century Gothic"/>
              <a:buChar char="→"/>
            </a:pPr>
            <a:r>
              <a:rPr lang="es-MX" sz="18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Definiendo el problema de satisfacción    de restricciones….</a:t>
            </a:r>
            <a:endParaRPr lang="es-MX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1635480" y="3842280"/>
            <a:ext cx="6980400" cy="3040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just">
              <a:lnSpc>
                <a:spcPct val="100000"/>
              </a:lnSpc>
            </a:pPr>
            <a:endParaRPr lang="es-MX" sz="18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Variables: </a:t>
            </a:r>
            <a:r>
              <a:rPr lang="es-MX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(Cada uno de los estados a colorear)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Dominio: </a:t>
            </a:r>
            <a:r>
              <a:rPr lang="es-MX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(Cada uno de los colores que pueden tomar las variables)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i="1" strike="noStrike" spc="-1">
                <a:solidFill>
                  <a:srgbClr val="000000"/>
                </a:solidFill>
                <a:latin typeface="Century Gothic"/>
                <a:ea typeface="DejaVu Sans"/>
              </a:rPr>
              <a:t>Restricciones: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	→ Implícitas</a:t>
            </a:r>
            <a:r>
              <a:rPr lang="es-MX" sz="1600" b="0" strike="noStrike" spc="-1">
                <a:solidFill>
                  <a:srgbClr val="000000"/>
                </a:solidFill>
                <a:latin typeface="Calibri" panose="020F0502020204030204"/>
                <a:ea typeface="DejaVu Sans"/>
              </a:rPr>
              <a:t>: 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r>
              <a:rPr lang="es-MX" sz="1600" b="0" strike="noStrike" spc="-1">
                <a:solidFill>
                  <a:srgbClr val="000000"/>
                </a:solidFill>
                <a:latin typeface="Century Gothic"/>
                <a:ea typeface="DejaVu Sans"/>
              </a:rPr>
              <a:t>	→ Explicitas: </a:t>
            </a:r>
            <a:endParaRPr lang="es-MX" sz="1600" b="0" strike="noStrike" spc="-1">
              <a:latin typeface="Arial" panose="020B0604020202020204"/>
            </a:endParaRPr>
          </a:p>
          <a:p>
            <a:pPr algn="just">
              <a:lnSpc>
                <a:spcPct val="100000"/>
              </a:lnSpc>
            </a:pPr>
            <a:endParaRPr lang="es-MX" sz="1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Proteco2k17</Template>
  <TotalTime>0</TotalTime>
  <Words>3019</Words>
  <Application>WPS Presentation</Application>
  <PresentationFormat/>
  <Paragraphs>183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9" baseType="lpstr">
      <vt:lpstr>Arial</vt:lpstr>
      <vt:lpstr>SimSun</vt:lpstr>
      <vt:lpstr>Wingdings</vt:lpstr>
      <vt:lpstr>Arial</vt:lpstr>
      <vt:lpstr>Symbol</vt:lpstr>
      <vt:lpstr>Times New Roman</vt:lpstr>
      <vt:lpstr>Bauhaus 93</vt:lpstr>
      <vt:lpstr>Century Gothic</vt:lpstr>
      <vt:lpstr>Calibri</vt:lpstr>
      <vt:lpstr>DejaVu Sans</vt:lpstr>
      <vt:lpstr>Segoe Print</vt:lpstr>
      <vt:lpstr>Microsoft YaHei</vt:lpstr>
      <vt:lpstr/>
      <vt:lpstr>Arial Unicode MS</vt:lpstr>
      <vt:lpstr>Cambria Math</vt:lpstr>
      <vt:lpstr>Calibri Light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 García</dc:creator>
  <cp:lastModifiedBy>Alumno</cp:lastModifiedBy>
  <cp:revision>28</cp:revision>
  <dcterms:created xsi:type="dcterms:W3CDTF">2017-06-12T12:42:00Z</dcterms:created>
  <dcterms:modified xsi:type="dcterms:W3CDTF">2019-01-17T21:36:05Z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  <property fmtid="{D5CDD505-2E9C-101B-9397-08002B2CF9AE}" pid="12" name="KSOProductBuildVer">
    <vt:lpwstr>1033-10.2.0.7587</vt:lpwstr>
  </property>
</Properties>
</file>